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99FF"/>
    <a:srgbClr val="AE7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84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36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60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8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7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96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8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76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068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92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48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255F8-B05F-4DDC-8841-2758D8A5E9D2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3438F-0DDB-43B6-8D5C-E3D92D652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74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230" y="1899504"/>
            <a:ext cx="2638445" cy="156740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559" y="3874532"/>
            <a:ext cx="2445686" cy="16256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149" y="-28015"/>
            <a:ext cx="4269344" cy="1553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412414" y="111877"/>
            <a:ext cx="7364764" cy="1231427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КУДА ОБРАТИТЬСЯ, ЕСЛИ ВАМ ТРЕБУЕТСЯ ПОМОЩЬ В РЕШЕНИИ ВОПРОСА ПО </a:t>
            </a:r>
            <a:r>
              <a:rPr lang="ru-RU" sz="2400" b="1" dirty="0" smtClean="0">
                <a:effectLst/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ОКАЗАНИЮ МЕДИЦИНСКОЙ ПОМОЩИ:</a:t>
            </a:r>
            <a:endParaRPr lang="ru-RU" sz="2400" dirty="0">
              <a:effectLst/>
              <a:latin typeface="Batang" panose="02030600000101010101" pitchFamily="18" charset="-127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798" y="1551760"/>
            <a:ext cx="9650515" cy="4062651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В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администрацию 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медицинской организации 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(поликлиники,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больницы к заведующему отделением или к главному врачу медицинской организации). </a:t>
            </a:r>
            <a:b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</a:b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В свою 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страховую 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медицинскую организацию 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(указана на полисе 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ОМС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) очно или по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телефону.</a:t>
            </a:r>
          </a:p>
          <a:p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В территориальный 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фонд обязательного медицинского страхования,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в 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том числе на «Горячую линию».</a:t>
            </a:r>
          </a:p>
          <a:p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В 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орган 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государственной власти 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субъекта Российской Федерации в сфере охраны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здоровья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(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Министерство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, Департамент, 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Комитет</a:t>
            </a:r>
            <a:r>
              <a:rPr lang="ru-RU" sz="2200" b="1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, Управление</a:t>
            </a:r>
            <a:r>
              <a:rPr lang="ru-RU" sz="2200" dirty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), в том числе на «Горячую линию».</a:t>
            </a:r>
          </a:p>
          <a:p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В </a:t>
            </a:r>
            <a:r>
              <a:rPr lang="ru-RU" sz="2200" b="1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территориальный орган Росздравнадзора, </a:t>
            </a:r>
            <a:r>
              <a:rPr lang="ru-RU" sz="22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в том числе на «Горячую линию».</a:t>
            </a:r>
          </a:p>
          <a:p>
            <a:endParaRPr lang="ru-RU" sz="1900" dirty="0">
              <a:latin typeface="Arial Narrow" panose="020B0606020202030204" pitchFamily="34" charset="0"/>
              <a:ea typeface="BatangChe" panose="02030609000101010101" pitchFamily="49" charset="-127"/>
              <a:cs typeface="Aharoni" panose="02010803020104030203" pitchFamily="2" charset="-79"/>
            </a:endParaRPr>
          </a:p>
          <a:p>
            <a:r>
              <a:rPr lang="ru-RU" sz="1900" dirty="0" smtClean="0">
                <a:latin typeface="Arial Narrow" panose="020B0606020202030204" pitchFamily="34" charset="0"/>
                <a:ea typeface="BatangChe" panose="02030609000101010101" pitchFamily="49" charset="-127"/>
                <a:cs typeface="Aharoni" panose="02010803020104030203" pitchFamily="2" charset="-79"/>
              </a:rPr>
              <a:t>         </a:t>
            </a:r>
            <a:endParaRPr lang="ru-RU" sz="1900" dirty="0">
              <a:latin typeface="Arial Narrow" panose="020B0606020202030204" pitchFamily="34" charset="0"/>
              <a:ea typeface="BatangChe" panose="02030609000101010101" pitchFamily="49" charset="-127"/>
              <a:cs typeface="Aharoni" panose="02010803020104030203" pitchFamily="2" charset="-79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804" y="6211518"/>
            <a:ext cx="445509" cy="51585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6927" y="6262818"/>
            <a:ext cx="2066260" cy="413252"/>
          </a:xfrm>
          <a:prstGeom prst="rect">
            <a:avLst/>
          </a:prstGeom>
        </p:spPr>
      </p:pic>
      <p:sp>
        <p:nvSpPr>
          <p:cNvPr id="17" name="Ромб 16"/>
          <p:cNvSpPr/>
          <p:nvPr/>
        </p:nvSpPr>
        <p:spPr>
          <a:xfrm>
            <a:off x="412414" y="1677542"/>
            <a:ext cx="216397" cy="208810"/>
          </a:xfrm>
          <a:prstGeom prst="diamond">
            <a:avLst/>
          </a:prstGeom>
          <a:solidFill>
            <a:srgbClr val="AE78D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586364"/>
              </p:ext>
            </p:extLst>
          </p:nvPr>
        </p:nvGraphicFramePr>
        <p:xfrm>
          <a:off x="845450" y="5288280"/>
          <a:ext cx="9566321" cy="1569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  <a:tableStyleId>{3B4B98B0-60AC-42C2-AFA5-B58CD77FA1E5}</a:tableStyleId>
              </a:tblPr>
              <a:tblGrid>
                <a:gridCol w="5244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Контактные</a:t>
                      </a:r>
                      <a:r>
                        <a:rPr lang="ru-RU" sz="2400" baseline="0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 номера телефонов «Горячих линий» (наименование региона)</a:t>
                      </a:r>
                      <a:endParaRPr lang="ru-RU" sz="2400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Территориальный фонд ОМС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8-000-200-60-50</a:t>
                      </a:r>
                      <a:r>
                        <a:rPr lang="ru-RU" baseline="0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 (круглосуточно)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Департамент здравоохранения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8-000-200-03-66</a:t>
                      </a:r>
                      <a:r>
                        <a:rPr lang="ru-RU" baseline="0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 (круглосуточно)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Территориальный орган Росздравнадзора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8-(861)-991-08-96 </a:t>
                      </a:r>
                      <a:r>
                        <a:rPr lang="ru-RU" smtClean="0">
                          <a:latin typeface="Arial Narrow" panose="020B0606020202030204" pitchFamily="34" charset="0"/>
                          <a:ea typeface="Batang" panose="02030600000101010101" pitchFamily="18" charset="-127"/>
                        </a:rPr>
                        <a:t>(добавочный-0)</a:t>
                      </a:r>
                      <a:endParaRPr lang="ru-RU" dirty="0">
                        <a:latin typeface="Arial Narrow" panose="020B0606020202030204" pitchFamily="34" charset="0"/>
                        <a:ea typeface="Batang" panose="02030600000101010101" pitchFamily="18" charset="-127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8" y="5713890"/>
            <a:ext cx="926792" cy="926792"/>
          </a:xfrm>
          <a:prstGeom prst="rect">
            <a:avLst/>
          </a:prstGeom>
        </p:spPr>
      </p:pic>
      <p:sp>
        <p:nvSpPr>
          <p:cNvPr id="23" name="Ромб 22"/>
          <p:cNvSpPr/>
          <p:nvPr/>
        </p:nvSpPr>
        <p:spPr>
          <a:xfrm>
            <a:off x="412415" y="2312488"/>
            <a:ext cx="216397" cy="208810"/>
          </a:xfrm>
          <a:prstGeom prst="diamond">
            <a:avLst/>
          </a:prstGeom>
          <a:solidFill>
            <a:srgbClr val="AE78D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омб 23"/>
          <p:cNvSpPr/>
          <p:nvPr/>
        </p:nvSpPr>
        <p:spPr>
          <a:xfrm>
            <a:off x="412414" y="3038687"/>
            <a:ext cx="216397" cy="208810"/>
          </a:xfrm>
          <a:prstGeom prst="diamond">
            <a:avLst/>
          </a:prstGeom>
          <a:solidFill>
            <a:srgbClr val="AE78D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омб 24"/>
          <p:cNvSpPr/>
          <p:nvPr/>
        </p:nvSpPr>
        <p:spPr>
          <a:xfrm>
            <a:off x="414552" y="3675562"/>
            <a:ext cx="216397" cy="208810"/>
          </a:xfrm>
          <a:prstGeom prst="diamond">
            <a:avLst/>
          </a:prstGeom>
          <a:solidFill>
            <a:srgbClr val="AE78D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омб 25"/>
          <p:cNvSpPr/>
          <p:nvPr/>
        </p:nvSpPr>
        <p:spPr>
          <a:xfrm>
            <a:off x="412414" y="4687380"/>
            <a:ext cx="216397" cy="208810"/>
          </a:xfrm>
          <a:prstGeom prst="diamond">
            <a:avLst/>
          </a:prstGeom>
          <a:solidFill>
            <a:srgbClr val="AE78D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837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69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Aharoni</vt:lpstr>
      <vt:lpstr>Arial</vt:lpstr>
      <vt:lpstr>Arial Narrow</vt:lpstr>
      <vt:lpstr>Batang</vt:lpstr>
      <vt:lpstr>BatangChe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Call3</dc:creator>
  <cp:lastModifiedBy>Подцепко Ирина</cp:lastModifiedBy>
  <cp:revision>20</cp:revision>
  <cp:lastPrinted>2023-05-16T08:50:05Z</cp:lastPrinted>
  <dcterms:created xsi:type="dcterms:W3CDTF">2023-05-03T08:10:57Z</dcterms:created>
  <dcterms:modified xsi:type="dcterms:W3CDTF">2023-05-16T09:17:37Z</dcterms:modified>
</cp:coreProperties>
</file>